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eg" ContentType="image/jpeg"/>
  <Default Extension="gif" ContentType="image/gif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officeDocument/2006/relationships/extended-properties" Target="docProps/app.xml"/>
<Relationship Id="rId2" Type="http://schemas.openxmlformats.org/package/2006/relationships/metadata/core-properties" Target="docProps/core.xml"/>
<Relationship Id="rId1" Type="http://schemas.openxmlformats.org/officeDocument/2006/relationships/officeDocument" Target="ppt/presentation.xml"/>
<Relationship Id="rId5" Type="http://schemas.openxmlformats.org/package/2006/relationships/metadata/extended-properties" Target="docProps/app0.xml"/>
<Relationship Id="rId4" Type="http://schemas.openxmlformats.org/officeDocument/2006/relationships/custom-properties" Target="docProps/custom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49E"/>
    <a:srgbClr val="0B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120" d="100"/>
          <a:sy n="120" d="100"/>
        </p:scale>
        <p:origin x="118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Relationship Id="rId28" Type="http://schemas.openxmlformats.org/officeDocument/2006/relationships/slide" Target="slides/slide23.xml"/>
<Relationship Id="rId29" Type="http://schemas.openxmlformats.org/officeDocument/2006/relationships/slide" Target="slides/slide24.xml"/>
<Relationship Id="rId30" Type="http://schemas.openxmlformats.org/officeDocument/2006/relationships/slide" Target="slides/slide25.xml"/>
<Relationship Id="rId31" Type="http://schemas.openxmlformats.org/officeDocument/2006/relationships/slide" Target="slides/slide26.xml"/>
<Relationship Id="rId32" Type="http://schemas.openxmlformats.org/officeDocument/2006/relationships/slide" Target="slides/slide27.xml"/>
<Relationship Id="rId33" Type="http://schemas.openxmlformats.org/officeDocument/2006/relationships/slide" Target="slides/slide28.xml"/>
<Relationship Id="rId34" Type="http://schemas.openxmlformats.org/officeDocument/2006/relationships/slide" Target="slides/slide29.xml"/>
<Relationship Id="rId35" Type="http://schemas.openxmlformats.org/officeDocument/2006/relationships/slide" Target="slides/slide30.xml"/>
<Relationship Id="rId36" Type="http://schemas.openxmlformats.org/officeDocument/2006/relationships/slide" Target="slides/slide31.xml"/>
<Relationship Id="rId37" Type="http://schemas.openxmlformats.org/officeDocument/2006/relationships/slide" Target="slides/slide32.xml"/>
<Relationship Id="rId38" Type="http://schemas.openxmlformats.org/officeDocument/2006/relationships/slide" Target="slides/slide33.xml"/>
<Relationship Id="rId39" Type="http://schemas.openxmlformats.org/officeDocument/2006/relationships/slide" Target="slides/slide34.xml"/>
<Relationship Id="rId40" Type="http://schemas.openxmlformats.org/officeDocument/2006/relationships/slide" Target="slides/slide35.xml"/>
<Relationship Id="rId41" Type="http://schemas.openxmlformats.org/officeDocument/2006/relationships/slide" Target="slides/slide36.xml"/>
<Relationship Id="rId42" Type="http://schemas.openxmlformats.org/officeDocument/2006/relationships/slide" Target="slides/slide37.xml"/>
<Relationship Id="rId43" Type="http://schemas.openxmlformats.org/officeDocument/2006/relationships/slide" Target="slides/slide38.xml"/>
<Relationship Id="rId44" Type="http://schemas.openxmlformats.org/officeDocument/2006/relationships/slide" Target="slides/slide39.xml"/>
<Relationship Id="rId45" Type="http://schemas.openxmlformats.org/officeDocument/2006/relationships/slide" Target="slides/slide40.xml"/>
<Relationship Id="rId46" Type="http://schemas.openxmlformats.org/officeDocument/2006/relationships/slide" Target="slides/slide41.xml"/>
<Relationship Id="rId47" Type="http://schemas.openxmlformats.org/officeDocument/2006/relationships/slide" Target="slides/slide42.xml"/>
</Relationships>
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1145" y="1"/>
            <a:ext cx="10363200" cy="10647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B202AB-5232-07DC-766A-073D3A9B7508}"/>
              </a:ext>
            </a:extLst>
          </p:cNvPr>
          <p:cNvSpPr/>
          <p:nvPr userDrawn="1"/>
        </p:nvSpPr>
        <p:spPr bwMode="auto">
          <a:xfrm>
            <a:off x="0" y="986267"/>
            <a:ext cx="12192000" cy="648072"/>
          </a:xfrm>
          <a:prstGeom prst="rect">
            <a:avLst/>
          </a:prstGeom>
          <a:solidFill>
            <a:srgbClr val="4074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8D65F35-F51A-B050-222D-C4989224C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95" y="111225"/>
            <a:ext cx="1562026" cy="1523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31500-01A3-B66C-46FF-F0A32B216A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1773" y="1690614"/>
            <a:ext cx="1307718" cy="3763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1145" y="1080370"/>
            <a:ext cx="8534400" cy="59154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E7799-4830-E1E8-8EA3-CB9BF9D9A488}"/>
              </a:ext>
            </a:extLst>
          </p:cNvPr>
          <p:cNvSpPr/>
          <p:nvPr userDrawn="1"/>
        </p:nvSpPr>
        <p:spPr>
          <a:xfrm>
            <a:off x="1" y="5235879"/>
            <a:ext cx="12192000" cy="162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842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ured box">
            <a:extLst>
              <a:ext uri="{FF2B5EF4-FFF2-40B4-BE49-F238E27FC236}">
                <a16:creationId xmlns:a16="http://schemas.microsoft.com/office/drawing/2014/main" id="{0BB202AB-5232-07DC-766A-073D3A9B7508}"/>
              </a:ext>
            </a:extLst>
          </p:cNvPr>
          <p:cNvSpPr/>
          <p:nvPr userDrawn="1"/>
        </p:nvSpPr>
        <p:spPr bwMode="auto">
          <a:xfrm>
            <a:off x="0" y="3108960"/>
            <a:ext cx="12192000" cy="3749040"/>
          </a:xfrm>
          <a:prstGeom prst="rect">
            <a:avLst/>
          </a:prstGeom>
          <a:solidFill>
            <a:srgbClr val="4074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pic>
        <p:nvPicPr>
          <p:cNvPr id="5" name="MPFF logo" descr="Chart&#10;&#10;Description automatically generated">
            <a:extLst>
              <a:ext uri="{FF2B5EF4-FFF2-40B4-BE49-F238E27FC236}">
                <a16:creationId xmlns:a16="http://schemas.microsoft.com/office/drawing/2014/main" id="{78D65F35-F51A-B050-222D-C4989224C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387" y="5930970"/>
            <a:ext cx="886706" cy="864618"/>
          </a:xfrm>
          <a:prstGeom prst="rect">
            <a:avLst/>
          </a:prstGeom>
        </p:spPr>
      </p:pic>
      <p:sp>
        <p:nvSpPr>
          <p:cNvPr id="9" name="MPFF text">
            <a:extLst>
              <a:ext uri="{FF2B5EF4-FFF2-40B4-BE49-F238E27FC236}">
                <a16:creationId xmlns:a16="http://schemas.microsoft.com/office/drawing/2014/main" id="{5C5E122B-9BC3-0C8A-CF7A-6183D79AED3E}"/>
              </a:ext>
            </a:extLst>
          </p:cNvPr>
          <p:cNvSpPr txBox="1"/>
          <p:nvPr userDrawn="1"/>
        </p:nvSpPr>
        <p:spPr>
          <a:xfrm>
            <a:off x="7824082" y="6531541"/>
            <a:ext cx="3439265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Martin Pastoors  </a:t>
            </a:r>
            <a:r>
              <a:rPr lang="en-US" sz="1200" spc="252" dirty="0">
                <a:solidFill>
                  <a:schemeClr val="tx2">
                    <a:lumMod val="40000"/>
                    <a:lumOff val="6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fish and fisheries</a:t>
            </a:r>
            <a:endParaRPr lang="en-US" sz="1200" dirty="0">
              <a:solidFill>
                <a:schemeClr val="tx2">
                  <a:lumMod val="20000"/>
                  <a:lumOff val="8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Main picture">
            <a:extLst>
              <a:ext uri="{FF2B5EF4-FFF2-40B4-BE49-F238E27FC236}">
                <a16:creationId xmlns:a16="http://schemas.microsoft.com/office/drawing/2014/main" id="{1E41CFF5-B330-CC8C-95B8-2B94929F8B8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0"/>
            <a:ext cx="12192000" cy="3108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Location">
            <a:extLst>
              <a:ext uri="{FF2B5EF4-FFF2-40B4-BE49-F238E27FC236}">
                <a16:creationId xmlns:a16="http://schemas.microsoft.com/office/drawing/2014/main" id="{8E3DAC92-3E8D-C875-3697-D2AD4C0064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4375" y="6308226"/>
            <a:ext cx="7109707" cy="48736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600" b="1">
                <a:solidFill>
                  <a:schemeClr val="bg1"/>
                </a:solidFill>
              </a:defRPr>
            </a:lvl2pPr>
            <a:lvl3pPr marL="914400" indent="0">
              <a:buNone/>
              <a:defRPr sz="1600" b="1">
                <a:solidFill>
                  <a:schemeClr val="bg1"/>
                </a:solidFill>
              </a:defRPr>
            </a:lvl3pPr>
            <a:lvl4pPr marL="1371600" indent="0">
              <a:buNone/>
              <a:defRPr sz="1600" b="1">
                <a:solidFill>
                  <a:schemeClr val="bg1"/>
                </a:solidFill>
              </a:defRPr>
            </a:lvl4pPr>
            <a:lvl5pPr marL="1828800" indent="0">
              <a:buNone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3" name="Author"/>
          <p:cNvSpPr>
            <a:spLocks noGrp="1"/>
          </p:cNvSpPr>
          <p:nvPr>
            <p:ph type="subTitle" idx="1"/>
          </p:nvPr>
        </p:nvSpPr>
        <p:spPr>
          <a:xfrm>
            <a:off x="714220" y="4687706"/>
            <a:ext cx="10763561" cy="59154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4220" y="3318539"/>
            <a:ext cx="10763561" cy="887701"/>
          </a:xfrm>
        </p:spPr>
        <p:txBody>
          <a:bodyPr/>
          <a:lstStyle>
            <a:lvl1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28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779229" y="1290181"/>
            <a:ext cx="10821724" cy="5060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B85233DF-44BF-28AF-790C-8873C37E5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407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17767" y="672672"/>
            <a:ext cx="10363200" cy="1140225"/>
          </a:xfrm>
        </p:spPr>
        <p:txBody>
          <a:bodyPr anchor="t"/>
          <a:lstStyle>
            <a:lvl1pPr algn="ctr">
              <a:defRPr lang="en-US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A7AE87-193C-DE05-6940-B023FE0CC0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3950" y="2178050"/>
            <a:ext cx="7942263" cy="4006850"/>
          </a:xfrm>
        </p:spPr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16746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826936" y="1600201"/>
            <a:ext cx="516746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936" y="1535113"/>
            <a:ext cx="516958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936" y="2174875"/>
            <a:ext cx="516958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1695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16958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936" y="274638"/>
            <a:ext cx="1052164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936" y="1600201"/>
            <a:ext cx="105177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3E4AE-39A2-AE07-D613-19B1A870A0D7}"/>
              </a:ext>
            </a:extLst>
          </p:cNvPr>
          <p:cNvSpPr/>
          <p:nvPr userDrawn="1"/>
        </p:nvSpPr>
        <p:spPr bwMode="auto">
          <a:xfrm>
            <a:off x="0" y="6526060"/>
            <a:ext cx="12192000" cy="344465"/>
          </a:xfrm>
          <a:prstGeom prst="rect">
            <a:avLst/>
          </a:prstGeom>
          <a:solidFill>
            <a:srgbClr val="4074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62594B8-DECB-8C57-CA17-87121390964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582" y="6039381"/>
            <a:ext cx="839530" cy="818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C4929A-2683-9390-FEDB-CB8B9C32572B}"/>
              </a:ext>
            </a:extLst>
          </p:cNvPr>
          <p:cNvSpPr txBox="1"/>
          <p:nvPr userDrawn="1"/>
        </p:nvSpPr>
        <p:spPr>
          <a:xfrm>
            <a:off x="882622" y="6547443"/>
            <a:ext cx="1038072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Martin Pastoors  </a:t>
            </a:r>
            <a:r>
              <a:rPr lang="en-US" sz="1400" spc="252" dirty="0">
                <a:solidFill>
                  <a:schemeClr val="tx2">
                    <a:lumMod val="40000"/>
                    <a:lumOff val="6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fish and fisheries</a:t>
            </a:r>
            <a:endParaRPr lang="en-US" sz="1400" dirty="0">
              <a:solidFill>
                <a:schemeClr val="tx2">
                  <a:lumMod val="20000"/>
                  <a:lumOff val="8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0B336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B3365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B3365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B3365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B3365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B3365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ac1955226a24abd91b6c27f02356929e365be9f5.jp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65ea6befd369ac3ba83c680d4854666488a8c9f9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8d9fe66768699d53a706e9974e1c8c88469bee09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92613450894b6d0d53f789f293705cdee0c29126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69981b4d02294c934801f27a84a30c441fc5cb6e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3dbc0635bfd62214323b91daa68b9e0b252c1a4b.jp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f6a05797d0aee8f2f13f16f5eb444fbae347c683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6ed60ac164a688871e3b77110f2f789ec04f9f7a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2cae5d9706f78d66ab59087a51236fd58d453e41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4efd2f226008d4afe70ab8b5fad7101078827108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83d52fee0a96bd6fac1902d5b1f29e082f204a6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68f70664af86aa38a37d97b88be1a3a6c73b471e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534a6b2e9fb5f343d0fc011b49466800aaed050c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8999b8e34e941d99874db4eb788d659537c3e0de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96ae37434dc954b2a5a690b22a9b638856d70b59.png"/>
</Relationships>

</file>

<file path=ppt/slides/_rels/slide2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ea0bbd6ec1cc18cf5631fde0c7d2258a0a7c7b3c.png"/>
</Relationships>

</file>

<file path=ppt/slides/_rels/slide2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86e006aadf1fdd32ae6c1f7bc33fe6104ccbc5e9.png"/>
</Relationships>

</file>

<file path=ppt/slides/_rels/slide2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58957bbada370a036f862715cf7b7315ab7251aa.png"/>
</Relationships>

</file>

<file path=ppt/slides/_rels/slide2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1ad64810dc8e28cbc23142b475f09052e2576456.png"/>
</Relationships>

</file>

<file path=ppt/slides/_rels/slide2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9d28496e89821b5b3dec4d7c113b30c46a84beba.jpg"/>
</Relationships>

</file>

<file path=ppt/slides/_rels/slide2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/Relationships>

</file>

<file path=ppt/slides/_rels/slide2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35baf1a4d384165a0a85bbb5ae58ff436d488ab1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5f4d178b2c8eaf35ef5bc2d96dba834ee56d60ca.png"/>
<Relationship Id="rId3" Type="http://schemas.openxmlformats.org/officeDocument/2006/relationships/image" Target="../media/9aae3de112f4e2f396b4515ea71b8969deee3a68.png"/>
</Relationships>

</file>

<file path=ppt/slides/_rels/slide3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af65d14e337208388d677e9dedd99d593ab741ef.png"/>
</Relationships>

</file>

<file path=ppt/slides/_rels/slide3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79ee7d85b4b5d7afdcc5ca9369d3b297def73ba7.png"/>
</Relationships>

</file>

<file path=ppt/slides/_rels/slide3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8f5ec496afed3e455c8b71f70f3e31c69b32610a.png"/>
</Relationships>

</file>

<file path=ppt/slides/_rels/slide3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2b9ba1bdc97b8dda909b83e299b2d42883b66e98.png"/>
</Relationships>

</file>

<file path=ppt/slides/_rels/slide3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9422ffa6282d77daaceaaf6cd38508123a1274fc.png"/>
</Relationships>

</file>

<file path=ppt/slides/_rels/slide3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c5dd950e1bb632c330c3e1ae7adba023984a252b.png"/>
</Relationships>

</file>

<file path=ppt/slides/_rels/slide3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a1443f9461b3c618b184a117b1c3adb59484c8ba.png"/>
</Relationships>

</file>

<file path=ppt/slides/_rels/slide3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3d1a2707353b0cedc2292f39afc68f9b18f84c6b.png"/>
</Relationships>

</file>

<file path=ppt/slides/_rels/slide3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e03ec723cfcbb70239bed373657f07d41072f6e2.jpg"/>
</Relationships>

</file>

<file path=ppt/slides/_rels/slide3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c16785de15d5679a1cdbe5c79acda28732bcb398.png"/>
</Relationships>

</file>

<file path=ppt/slides/_rels/slide4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2e937d1f22c6bf9ae75735a7d9b45bb992d3d088.png"/>
</Relationships>

</file>

<file path=ppt/slides/_rels/slide4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0334ef51533e26d5cb8fd650d1c47a927292f9e8.png"/>
</Relationships>

</file>

<file path=ppt/slides/_rels/slide4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91906010ab9a80f4ddd152f5637c398fa22768ab.jp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d2ecbff3b5ab5d19b68ca458379dcd78d257e77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9422ffa6282d77daaceaaf6cd38508123a1274fc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555952f21360f7200bd70ce1bc63aabcf3e81ab5.jp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5ffeb5e6bb2d50cc3c11015629709ca77d349dec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4220" y="3318539"/>
            <a:ext cx="10763561" cy="887701"/>
          </a:xfrm>
        </p:spPr>
        <p:txBody>
          <a:bodyPr/>
          <a:lstStyle/>
          <a:p>
            <a:r>
              <a:rPr/>
              <a:t>Pelagic species in the Northeast Atlantic</a:t>
            </a:r>
          </a:p>
        </p:txBody>
      </p:sp>
      <p:sp>
        <p:nvSpPr>
          <p:cNvPr id="3" name="Author"/>
          <p:cNvSpPr>
            <a:spLocks noGrp="1"/>
          </p:cNvSpPr>
          <p:nvPr>
            <p:ph type="subTitle" idx="1"/>
          </p:nvPr>
        </p:nvSpPr>
        <p:spPr>
          <a:xfrm>
            <a:off x="714220" y="4687706"/>
            <a:ext cx="10763561" cy="591547"/>
          </a:xfrm>
        </p:spPr>
        <p:txBody>
          <a:bodyPr/>
          <a:lstStyle/>
          <a:p>
            <a:r>
              <a:rPr/>
              <a:t>Martin Pastoors</a:t>
            </a:r>
          </a:p>
        </p:txBody>
      </p:sp>
      <p:sp>
        <p:nvSpPr>
          <p:cNvPr id="4" name="Location"/>
          <p:cNvSpPr>
            <a:spLocks noGrp="1"/>
          </p:cNvSpPr>
          <p:nvPr>
            <p:ph sz="quarter" idx="11"/>
          </p:nvPr>
        </p:nvSpPr>
        <p:spPr>
          <a:xfrm>
            <a:off x="714375" y="6308226"/>
            <a:ext cx="7109707" cy="487362"/>
          </a:xfrm>
        </p:spPr>
        <p:txBody>
          <a:bodyPr/>
          <a:lstStyle/>
          <a:p>
            <a:r>
              <a:rPr/>
              <a:t>Global Pelagic Forum, 24 April 2023, Barcelona</a:t>
            </a:r>
          </a:p>
        </p:txBody>
      </p:sp>
      <p:pic>
        <p:nvPicPr>
          <p:cNvPr id="5" name="Main picture" descr=""/>
          <p:cNvPicPr>
            <a:picLocks noGrp="1"/>
          </p:cNvPicPr>
          <p:nvPr>
            <p:ph sz="quarter" idx="12"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3108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Mackerel: overshoot of catches over advice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CS MAC WG 2022, ICES ACOM 2022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Mackerel: high recruitment, stock coming down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ACOM 2022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Mackerel: very uncertain assessment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Mackerel: recommended (slightly) lower catch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914400"/>
            <a:ext cx="1005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17767" y="672672"/>
            <a:ext cx="10363200" cy="1140225"/>
          </a:xfrm>
        </p:spPr>
        <p:txBody>
          <a:bodyPr/>
          <a:lstStyle/>
          <a:p>
            <a:r>
              <a:rPr/>
              <a:t>Atlantic herring (HER)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1828800"/>
            <a:ext cx="100584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2529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Key aspects of Atlanto-scandian (AS) herring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779229" y="1290181"/>
            <a:ext cx="10821724" cy="5060515"/>
          </a:xfrm>
        </p:spPr>
        <p:txBody>
          <a:bodyPr/>
          <a:lstStyle/>
          <a:p>
            <a:pPr/>
            <a:r>
              <a:rPr/>
              <a:t>Catch area seems to be contracting</a:t>
            </a:r>
          </a:p>
          <a:p>
            <a:pPr/>
            <a:r>
              <a:rPr/>
              <a:t>No agreement on sharing; some overshoot over advice</a:t>
            </a:r>
          </a:p>
          <a:p>
            <a:pPr/>
            <a:r>
              <a:rPr/>
              <a:t>Stock declining, despite strong year class</a:t>
            </a:r>
          </a:p>
          <a:p>
            <a:pPr/>
            <a:r>
              <a:rPr/>
              <a:t>Relatively consistent assessment</a:t>
            </a:r>
          </a:p>
          <a:p>
            <a:pPr/>
            <a:r>
              <a:rPr/>
              <a:t>Advice 2023 15% lower than for 2022</a:t>
            </a:r>
          </a:p>
        </p:txBody>
      </p:sp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0" y="27432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AS herring: contracting catching area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WGWIDE 2022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AS herring: some overshoot of catches over advice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ACOM 2022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AS herring: stock declining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ACOM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26936" y="274638"/>
            <a:ext cx="10521646" cy="1143000"/>
          </a:xfrm>
        </p:spPr>
        <p:txBody>
          <a:bodyPr/>
          <a:lstStyle/>
          <a:p>
            <a:r>
              <a:rPr/>
              <a:t>Context of scientific advice in the NE Atlantic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826936" y="1600201"/>
            <a:ext cx="5167464" cy="4525963"/>
          </a:xfrm>
        </p:spPr>
        <p:txBody>
          <a:bodyPr/>
          <a:lstStyle/>
          <a:p>
            <a:r>
              <a:rPr/>
              <a:t>Scientific advice by International Council for the Exploration of the Sea (ICES)</a:t>
            </a:r>
          </a:p>
        </p:txBody>
      </p:sp>
      <p:pic>
        <p:nvPicPr>
          <p:cNvPr id="4" name="Content right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97600" y="1600201"/>
            <a:ext cx="5167464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AS herring: relatively consistent assessment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AS herring: 15% lower advice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914400"/>
            <a:ext cx="1005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Key aspects of North Sea herring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779229" y="1290181"/>
            <a:ext cx="10821724" cy="5060515"/>
          </a:xfrm>
        </p:spPr>
        <p:txBody>
          <a:bodyPr/>
          <a:lstStyle/>
          <a:p>
            <a:pPr/>
            <a:r>
              <a:rPr/>
              <a:t>Some mismatch between TAC and stock area</a:t>
            </a:r>
          </a:p>
          <a:p>
            <a:pPr/>
            <a:r>
              <a:rPr/>
              <a:t>Stock coming down (close to trigger biomass)</a:t>
            </a:r>
          </a:p>
          <a:p>
            <a:pPr/>
            <a:r>
              <a:rPr/>
              <a:t>Uncertainty in stock level in assessment (scaling)</a:t>
            </a:r>
          </a:p>
          <a:p>
            <a:pPr/>
            <a:r>
              <a:rPr/>
              <a:t>Stable spatial patterns in catches</a:t>
            </a:r>
          </a:p>
          <a:p>
            <a:pPr/>
            <a:r>
              <a:rPr/>
              <a:t>Advice for 23% reduction (relative to high advice 2022)</a:t>
            </a:r>
          </a:p>
        </p:txBody>
      </p:sp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601200" y="457200"/>
            <a:ext cx="2286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NS herring: catch over advice (mismatch)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ACOM 2022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NS herring: stock coming down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ACOM 2022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NS herring: some uncertainty in stock level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NS herring: 23% lower advice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914400"/>
            <a:ext cx="1005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17767" y="672672"/>
            <a:ext cx="10363200" cy="1140225"/>
          </a:xfrm>
        </p:spPr>
        <p:txBody>
          <a:bodyPr/>
          <a:lstStyle/>
          <a:p>
            <a:r>
              <a:rPr/>
              <a:t>Blue whiting (WHB)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1828800"/>
            <a:ext cx="100584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Key aspects of Blue whiting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779229" y="1290181"/>
            <a:ext cx="10821724" cy="5060515"/>
          </a:xfrm>
        </p:spPr>
        <p:txBody>
          <a:bodyPr/>
          <a:lstStyle/>
          <a:p>
            <a:pPr/>
            <a:r>
              <a:rPr/>
              <a:t>Stable catching area</a:t>
            </a:r>
          </a:p>
          <a:p>
            <a:pPr/>
            <a:r>
              <a:rPr/>
              <a:t>No agreement on sharing; substantial overshoot over advice</a:t>
            </a:r>
          </a:p>
          <a:p>
            <a:pPr/>
            <a:r>
              <a:rPr/>
              <a:t>Stock increasing due to very strong recruitment</a:t>
            </a:r>
          </a:p>
          <a:p>
            <a:pPr/>
            <a:r>
              <a:rPr/>
              <a:t>Relatively consistent assessment</a:t>
            </a:r>
          </a:p>
          <a:p>
            <a:pPr/>
            <a:r>
              <a:rPr/>
              <a:t>Advice: 81% increase relative to 2022 advice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Blue whiting: stability in catching area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WGWIDE 2022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26936" y="274638"/>
            <a:ext cx="10521646" cy="1143000"/>
          </a:xfrm>
        </p:spPr>
        <p:txBody>
          <a:bodyPr/>
          <a:lstStyle/>
          <a:p>
            <a:r>
              <a:rPr/>
              <a:t>Fisheries management in the NE Atlantic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826936" y="1600201"/>
            <a:ext cx="5167464" cy="4525963"/>
          </a:xfrm>
        </p:spPr>
        <p:txBody>
          <a:bodyPr/>
          <a:lstStyle/>
          <a:p>
            <a:r>
              <a:rPr/>
              <a:t>Northeast Atlantic Fisheries Commission (NEAFC)</a:t>
            </a:r>
          </a:p>
          <a:p>
            <a:r>
              <a:rPr/>
              <a:t>Coastal States negotiations</a:t>
            </a:r>
          </a:p>
        </p:txBody>
      </p:sp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7772400" y="1828800"/>
            <a:ext cx="3657600" cy="45720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731520" y="2514600"/>
            <a:ext cx="64008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Blue whiting: overshoot of catches over advice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ACOM 2022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Blue whiting: very strong incoming recruitment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ACOM 2022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Blue whiting: relatively consistent assessment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Blue whiting: strong increase in advice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914400"/>
            <a:ext cx="1005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17767" y="672672"/>
            <a:ext cx="10363200" cy="1140225"/>
          </a:xfrm>
        </p:spPr>
        <p:txBody>
          <a:bodyPr/>
          <a:lstStyle/>
          <a:p>
            <a:r>
              <a:rPr/>
              <a:t>Summary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1828800" y="1828800"/>
            <a:ext cx="4572000" cy="3657600"/>
          </a:xfrm>
          <a:prstGeom prst="rect">
            <a:avLst/>
          </a:prstGeom>
        </p:spPr>
      </p:pic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6400800" y="1828800"/>
            <a:ext cx="3657600" cy="457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Atlantic mackerel (MAC)</a:t>
            </a:r>
          </a:p>
        </p:txBody>
      </p:sp>
      <p:sp>
        <p:nvSpPr>
          <p:cNvPr id="5" name=""/>
          <p:cNvSpPr>
            <a:spLocks noGrp="1"/>
          </p:cNvSpPr>
          <p:nvPr>
            <p:ph/>
          </p:nvPr>
        </p:nvSpPr>
        <p:spPr>
          <a:xfrm>
            <a:off x="6400800" y="3017520"/>
            <a:ext cx="3657600" cy="457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Atlantic herring (HER)</a:t>
            </a:r>
          </a:p>
        </p:txBody>
      </p:sp>
      <p:sp>
        <p:nvSpPr>
          <p:cNvPr id="6" name=""/>
          <p:cNvSpPr>
            <a:spLocks noGrp="1"/>
          </p:cNvSpPr>
          <p:nvPr>
            <p:ph/>
          </p:nvPr>
        </p:nvSpPr>
        <p:spPr>
          <a:xfrm>
            <a:off x="6400800" y="4206240"/>
            <a:ext cx="3657600" cy="457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Blue whiting (WHB)</a:t>
            </a:r>
          </a:p>
        </p:txBody>
      </p:sp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6400800" y="219456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1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Scomber scombrus</a:t>
            </a:r>
          </a:p>
        </p:txBody>
      </p:sp>
      <p:sp>
        <p:nvSpPr>
          <p:cNvPr id="8" name=""/>
          <p:cNvSpPr>
            <a:spLocks noGrp="1"/>
          </p:cNvSpPr>
          <p:nvPr>
            <p:ph/>
          </p:nvPr>
        </p:nvSpPr>
        <p:spPr>
          <a:xfrm>
            <a:off x="6400800" y="33832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1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Clupea harengus</a:t>
            </a:r>
          </a:p>
        </p:txBody>
      </p:sp>
      <p:sp>
        <p:nvSpPr>
          <p:cNvPr id="9" name=""/>
          <p:cNvSpPr>
            <a:spLocks noGrp="1"/>
          </p:cNvSpPr>
          <p:nvPr>
            <p:ph/>
          </p:nvPr>
        </p:nvSpPr>
        <p:spPr>
          <a:xfrm>
            <a:off x="6400800" y="457200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1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Micromesistius poutassou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Pelagic assessments are uncertain/declining ...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Increase in blue whiting, decrease others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Pelagic stocks: increase in advice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914400"/>
            <a:ext cx="1005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17767" y="672672"/>
            <a:ext cx="10363200" cy="1140225"/>
          </a:xfrm>
        </p:spPr>
        <p:txBody>
          <a:bodyPr/>
          <a:lstStyle/>
          <a:p>
            <a:r>
              <a:rPr/>
              <a:t>Capelin (CAP)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1828800"/>
            <a:ext cx="100584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Key aspects of Capelin in the Northeast Atlantic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779229" y="1290181"/>
            <a:ext cx="10821724" cy="5060515"/>
          </a:xfrm>
        </p:spPr>
        <p:txBody>
          <a:bodyPr/>
          <a:lstStyle/>
          <a:p>
            <a:pPr/>
            <a:r>
              <a:rPr/>
              <a:t>Two main capelin stocks</a:t>
            </a:r>
          </a:p>
          <a:p>
            <a:pPr lvl="1"/>
            <a:r>
              <a:rPr/>
              <a:t>Capelin in subareas 1 and 2 (Northeast arctic)</a:t>
            </a:r>
          </a:p>
          <a:p>
            <a:pPr lvl="1"/>
            <a:r>
              <a:rPr/>
              <a:t>Capelin in subareas 5 and 14 (Iceland, Greenland)</a:t>
            </a:r>
          </a:p>
          <a:p>
            <a:pPr/>
            <a:r>
              <a:rPr/>
              <a:t>In-year management</a:t>
            </a:r>
          </a:p>
          <a:p>
            <a:pPr/>
            <a:r>
              <a:rPr/>
              <a:t>Escapement advice: only fish when stock is above threshold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Catches of pelagic, demersal and other stocks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Capelin catches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Capelin: recommendations overview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1828800"/>
            <a:ext cx="1005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4220" y="3318539"/>
            <a:ext cx="10763561" cy="887701"/>
          </a:xfrm>
        </p:spPr>
        <p:txBody>
          <a:bodyPr/>
          <a:lstStyle/>
          <a:p>
            <a:r>
              <a:rPr/>
              <a:t>Thank you</a:t>
            </a:r>
          </a:p>
        </p:txBody>
      </p:sp>
      <p:sp>
        <p:nvSpPr>
          <p:cNvPr id="3" name="Author"/>
          <p:cNvSpPr>
            <a:spLocks noGrp="1"/>
          </p:cNvSpPr>
          <p:nvPr>
            <p:ph type="subTitle" idx="1"/>
          </p:nvPr>
        </p:nvSpPr>
        <p:spPr>
          <a:xfrm>
            <a:off x="714220" y="4687706"/>
            <a:ext cx="10763561" cy="591547"/>
          </a:xfrm>
        </p:spPr>
        <p:txBody>
          <a:bodyPr/>
          <a:lstStyle/>
          <a:p>
            <a:r>
              <a:rPr/>
              <a:t>martinpastoors@mpff.nl</a:t>
            </a:r>
          </a:p>
        </p:txBody>
      </p:sp>
      <p:pic>
        <p:nvPicPr>
          <p:cNvPr id="4" name="Main picture" descr=""/>
          <p:cNvPicPr>
            <a:picLocks noGrp="1"/>
          </p:cNvPicPr>
          <p:nvPr>
            <p:ph sz="quarter" idx="12"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3108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Catches of pelagic species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17767" y="672672"/>
            <a:ext cx="10363200" cy="1140225"/>
          </a:xfrm>
        </p:spPr>
        <p:txBody>
          <a:bodyPr/>
          <a:lstStyle/>
          <a:p>
            <a:r>
              <a:rPr/>
              <a:t>Species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1828800" y="1828800"/>
            <a:ext cx="4572000" cy="3657600"/>
          </a:xfrm>
          <a:prstGeom prst="rect">
            <a:avLst/>
          </a:prstGeom>
        </p:spPr>
      </p:pic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6400800" y="1828800"/>
            <a:ext cx="3657600" cy="457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Atlantic mackerel (MAC)</a:t>
            </a:r>
          </a:p>
        </p:txBody>
      </p:sp>
      <p:sp>
        <p:nvSpPr>
          <p:cNvPr id="5" name=""/>
          <p:cNvSpPr>
            <a:spLocks noGrp="1"/>
          </p:cNvSpPr>
          <p:nvPr>
            <p:ph/>
          </p:nvPr>
        </p:nvSpPr>
        <p:spPr>
          <a:xfrm>
            <a:off x="6400800" y="3017520"/>
            <a:ext cx="3657600" cy="457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Atlantic herring (HER)</a:t>
            </a:r>
          </a:p>
        </p:txBody>
      </p:sp>
      <p:sp>
        <p:nvSpPr>
          <p:cNvPr id="6" name=""/>
          <p:cNvSpPr>
            <a:spLocks noGrp="1"/>
          </p:cNvSpPr>
          <p:nvPr>
            <p:ph/>
          </p:nvPr>
        </p:nvSpPr>
        <p:spPr>
          <a:xfrm>
            <a:off x="6400800" y="4206240"/>
            <a:ext cx="3657600" cy="457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Blue whiting (WHB)</a:t>
            </a:r>
          </a:p>
        </p:txBody>
      </p:sp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6400800" y="219456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1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Scomber scombrus</a:t>
            </a:r>
          </a:p>
        </p:txBody>
      </p:sp>
      <p:sp>
        <p:nvSpPr>
          <p:cNvPr id="8" name=""/>
          <p:cNvSpPr>
            <a:spLocks noGrp="1"/>
          </p:cNvSpPr>
          <p:nvPr>
            <p:ph/>
          </p:nvPr>
        </p:nvSpPr>
        <p:spPr>
          <a:xfrm>
            <a:off x="6400800" y="33832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1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Clupea harengus</a:t>
            </a:r>
          </a:p>
        </p:txBody>
      </p:sp>
      <p:sp>
        <p:nvSpPr>
          <p:cNvPr id="9" name=""/>
          <p:cNvSpPr>
            <a:spLocks noGrp="1"/>
          </p:cNvSpPr>
          <p:nvPr>
            <p:ph/>
          </p:nvPr>
        </p:nvSpPr>
        <p:spPr>
          <a:xfrm>
            <a:off x="6400800" y="457200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1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Micromesistius poutassou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17767" y="672672"/>
            <a:ext cx="10363200" cy="1140225"/>
          </a:xfrm>
        </p:spPr>
        <p:txBody>
          <a:bodyPr/>
          <a:lstStyle/>
          <a:p>
            <a:r>
              <a:rPr/>
              <a:t>Atlantic mackerel (MAC)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1828800"/>
            <a:ext cx="100584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Key aspects of Northeast Atlantic mackerel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779229" y="1290181"/>
            <a:ext cx="10821724" cy="5060515"/>
          </a:xfrm>
        </p:spPr>
        <p:txBody>
          <a:bodyPr/>
          <a:lstStyle/>
          <a:p>
            <a:pPr/>
            <a:r>
              <a:rPr/>
              <a:t>Catch area has expanded, and is contracting</a:t>
            </a:r>
          </a:p>
          <a:p>
            <a:pPr/>
            <a:r>
              <a:rPr/>
              <a:t>No agreement on sharing. Large overshoot catch over advice</a:t>
            </a:r>
          </a:p>
          <a:p>
            <a:pPr/>
            <a:r>
              <a:rPr/>
              <a:t>High recruitment, but stock coming down</a:t>
            </a:r>
          </a:p>
          <a:p>
            <a:pPr/>
            <a:r>
              <a:rPr/>
              <a:t>Very uncertain assessment</a:t>
            </a:r>
          </a:p>
          <a:p>
            <a:pPr/>
            <a:r>
              <a:rPr/>
              <a:t>Advice for 2023 slightly lower than advice 2022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Mackerel: catch area expanding and contracting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WGWIDE 2022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Calibri</vt:lpstr>
      <vt:lpstr>Microsoft Sans Serif</vt:lpstr>
      <vt:lpstr>Times New Roman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In the morning</dc:title>
  <dc:creator>Martin Pastoors</dc:creator>
  <cp:keywords/>
  <cp:lastModifiedBy/>
  <cp:revision>24</cp:revision>
  <dcterms:created xsi:type="dcterms:W3CDTF">2019-10-03T16:55:33Z</dcterms:created>
  <dcterms:modified xsi:type="dcterms:W3CDTF">2023-04-24T10:54:22Z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